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6858000" cy="9144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KPZv5ZE/IUzAfsc/zgEuFE2Od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D00644-5532-4D58-8587-8BE65876F2C2}">
  <a:tblStyle styleId="{D8D00644-5532-4D58-8587-8BE65876F2C2}"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1">
              <a:alpha val="20000"/>
            </a:schemeClr>
          </a:solidFill>
        </a:fill>
      </a:tcStyle>
    </a:band1H>
    <a:band2H>
      <a:tcTxStyle b="off" i="off"/>
      <a:tcStyle>
        <a:tcBdr/>
      </a:tcStyle>
    </a:band2H>
    <a:band1V>
      <a:tcTxStyle b="off" i="off"/>
      <a:tcStyle>
        <a:tcBdr/>
        <a:fill>
          <a:solidFill>
            <a:schemeClr val="accent1">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12700" cap="flat" cmpd="sng">
              <a:solidFill>
                <a:schemeClr val="accent1"/>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3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Is there a drop score? ALL Scores count------////Show clothes- (Black Jeans and Button up) </a:t>
            </a: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Last 5 Years of national rules- Does not like the test, Would prefer the tests to come straight from the book (Should follow nationals)  (10 years even and odd years) </a:t>
            </a:r>
            <a:endParaRPr/>
          </a:p>
        </p:txBody>
      </p:sp>
      <p:sp>
        <p:nvSpPr>
          <p:cNvPr id="100" name="Google Shape;10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Last 5 Years of national rules </a:t>
            </a:r>
            <a:endParaRPr/>
          </a:p>
        </p:txBody>
      </p:sp>
      <p:sp>
        <p:nvSpPr>
          <p:cNvPr id="109" name="Google Shape;1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Reduce test points- 50 point test- make it odd </a:t>
            </a:r>
            <a:endParaRPr/>
          </a:p>
        </p:txBody>
      </p:sp>
      <p:sp>
        <p:nvSpPr>
          <p:cNvPr id="118" name="Google Shape;11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55b1a6769d_0_10:notes"/>
          <p:cNvSpPr>
            <a:spLocks noGrp="1" noRot="1" noChangeAspect="1"/>
          </p:cNvSpPr>
          <p:nvPr>
            <p:ph type="sldImg" idx="2"/>
          </p:nvPr>
        </p:nvSpPr>
        <p:spPr>
          <a:xfrm>
            <a:off x="2271713" y="1143000"/>
            <a:ext cx="23145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55b1a6769d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155b1a6769d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9"/>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9"/>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528108" y="2377546"/>
            <a:ext cx="5801784"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1772577" y="3622015"/>
            <a:ext cx="774911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227798" y="2186121"/>
            <a:ext cx="774911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0"/>
          <p:cNvSpPr txBox="1">
            <a:spLocks noGrp="1"/>
          </p:cNvSpPr>
          <p:nvPr>
            <p:ph type="ctrTitle"/>
          </p:nvPr>
        </p:nvSpPr>
        <p:spPr>
          <a:xfrm>
            <a:off x="514350" y="1496484"/>
            <a:ext cx="582930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0"/>
          <p:cNvSpPr txBox="1">
            <a:spLocks noGrp="1"/>
          </p:cNvSpPr>
          <p:nvPr>
            <p:ph type="subTitle" idx="1"/>
          </p:nvPr>
        </p:nvSpPr>
        <p:spPr>
          <a:xfrm>
            <a:off x="857250" y="4802717"/>
            <a:ext cx="51435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2" name="Google Shape;22;p10"/>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1"/>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11"/>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2"/>
          <p:cNvSpPr txBox="1">
            <a:spLocks noGrp="1"/>
          </p:cNvSpPr>
          <p:nvPr>
            <p:ph type="title"/>
          </p:nvPr>
        </p:nvSpPr>
        <p:spPr>
          <a:xfrm>
            <a:off x="467916" y="2279653"/>
            <a:ext cx="5915025"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467916" y="6119286"/>
            <a:ext cx="5915025"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4" name="Google Shape;34;p12"/>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3"/>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
          <p:cNvSpPr txBox="1">
            <a:spLocks noGrp="1"/>
          </p:cNvSpPr>
          <p:nvPr>
            <p:ph type="body" idx="1"/>
          </p:nvPr>
        </p:nvSpPr>
        <p:spPr>
          <a:xfrm>
            <a:off x="471488"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13"/>
          <p:cNvSpPr txBox="1">
            <a:spLocks noGrp="1"/>
          </p:cNvSpPr>
          <p:nvPr>
            <p:ph type="body" idx="2"/>
          </p:nvPr>
        </p:nvSpPr>
        <p:spPr>
          <a:xfrm>
            <a:off x="3471863" y="2434167"/>
            <a:ext cx="291465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13"/>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472381"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4"/>
          <p:cNvSpPr txBox="1">
            <a:spLocks noGrp="1"/>
          </p:cNvSpPr>
          <p:nvPr>
            <p:ph type="body" idx="1"/>
          </p:nvPr>
        </p:nvSpPr>
        <p:spPr>
          <a:xfrm>
            <a:off x="472381" y="2241551"/>
            <a:ext cx="2901255"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7" name="Google Shape;47;p14"/>
          <p:cNvSpPr txBox="1">
            <a:spLocks noGrp="1"/>
          </p:cNvSpPr>
          <p:nvPr>
            <p:ph type="body" idx="2"/>
          </p:nvPr>
        </p:nvSpPr>
        <p:spPr>
          <a:xfrm>
            <a:off x="472381" y="3340100"/>
            <a:ext cx="2901255"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8" name="Google Shape;48;p14"/>
          <p:cNvSpPr txBox="1">
            <a:spLocks noGrp="1"/>
          </p:cNvSpPr>
          <p:nvPr>
            <p:ph type="body" idx="3"/>
          </p:nvPr>
        </p:nvSpPr>
        <p:spPr>
          <a:xfrm>
            <a:off x="3471863" y="2241551"/>
            <a:ext cx="291554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9" name="Google Shape;49;p14"/>
          <p:cNvSpPr txBox="1">
            <a:spLocks noGrp="1"/>
          </p:cNvSpPr>
          <p:nvPr>
            <p:ph type="body" idx="4"/>
          </p:nvPr>
        </p:nvSpPr>
        <p:spPr>
          <a:xfrm>
            <a:off x="3471863" y="3340100"/>
            <a:ext cx="291554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14"/>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5"/>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5"/>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2915543" y="1316569"/>
            <a:ext cx="3471863" cy="6498167"/>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16"/>
          <p:cNvSpPr txBox="1">
            <a:spLocks noGrp="1"/>
          </p:cNvSpPr>
          <p:nvPr>
            <p:ph type="body" idx="2"/>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16"/>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472381" y="609600"/>
            <a:ext cx="2211884"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7"/>
          <p:cNvSpPr>
            <a:spLocks noGrp="1"/>
          </p:cNvSpPr>
          <p:nvPr>
            <p:ph type="pic" idx="2"/>
          </p:nvPr>
        </p:nvSpPr>
        <p:spPr>
          <a:xfrm>
            <a:off x="2915543" y="1316569"/>
            <a:ext cx="3471863" cy="6498167"/>
          </a:xfrm>
          <a:prstGeom prst="rect">
            <a:avLst/>
          </a:prstGeom>
          <a:noFill/>
          <a:ln>
            <a:noFill/>
          </a:ln>
        </p:spPr>
      </p:sp>
      <p:sp>
        <p:nvSpPr>
          <p:cNvPr id="68" name="Google Shape;68;p17"/>
          <p:cNvSpPr txBox="1">
            <a:spLocks noGrp="1"/>
          </p:cNvSpPr>
          <p:nvPr>
            <p:ph type="body" idx="1"/>
          </p:nvPr>
        </p:nvSpPr>
        <p:spPr>
          <a:xfrm>
            <a:off x="472381" y="2743200"/>
            <a:ext cx="2211884"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7"/>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471488" y="486836"/>
            <a:ext cx="5915025"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8"/>
          <p:cNvSpPr txBox="1">
            <a:spLocks noGrp="1"/>
          </p:cNvSpPr>
          <p:nvPr>
            <p:ph type="body" idx="1"/>
          </p:nvPr>
        </p:nvSpPr>
        <p:spPr>
          <a:xfrm>
            <a:off x="471488" y="2434167"/>
            <a:ext cx="5915025" cy="580178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471488" y="8475136"/>
            <a:ext cx="154305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2271713" y="8475136"/>
            <a:ext cx="2314575"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335337" y="1536386"/>
            <a:ext cx="5197302" cy="1181734"/>
          </a:xfrm>
          <a:prstGeom prst="rect">
            <a:avLst/>
          </a:prstGeom>
          <a:solidFill>
            <a:srgbClr val="012855"/>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p:nvPr/>
        </p:nvSpPr>
        <p:spPr>
          <a:xfrm>
            <a:off x="335326" y="1465900"/>
            <a:ext cx="4937100" cy="1348200"/>
          </a:xfrm>
          <a:prstGeom prst="rect">
            <a:avLst/>
          </a:prstGeom>
          <a:noFill/>
          <a:ln>
            <a:noFill/>
          </a:ln>
        </p:spPr>
        <p:txBody>
          <a:bodyPr spcFirstLastPara="1" wrap="square" lIns="91425" tIns="45700" rIns="91425" bIns="45700" anchor="t" anchorCtr="0">
            <a:spAutoFit/>
          </a:bodyPr>
          <a:lstStyle/>
          <a:p>
            <a:pPr marL="0" marR="0" lvl="0" indent="0" algn="l" rtl="0">
              <a:lnSpc>
                <a:spcPct val="92727"/>
              </a:lnSpc>
              <a:spcBef>
                <a:spcPts val="0"/>
              </a:spcBef>
              <a:spcAft>
                <a:spcPts val="0"/>
              </a:spcAft>
              <a:buClr>
                <a:srgbClr val="000000"/>
              </a:buClr>
              <a:buSzPts val="4400"/>
              <a:buFont typeface="Arial"/>
              <a:buNone/>
            </a:pPr>
            <a:r>
              <a:rPr lang="en-US" sz="4400" b="0" i="0" u="none" strike="noStrike" cap="none" dirty="0">
                <a:solidFill>
                  <a:schemeClr val="lt1"/>
                </a:solidFill>
                <a:latin typeface="Baghdad"/>
                <a:ea typeface="Baghdad"/>
                <a:cs typeface="Baghdad"/>
                <a:sym typeface="Baghdad"/>
              </a:rPr>
              <a:t>Nursery/Landscape</a:t>
            </a:r>
            <a:endParaRPr sz="1400" b="0" i="0" u="none" strike="noStrike" cap="none" dirty="0">
              <a:solidFill>
                <a:srgbClr val="000000"/>
              </a:solidFill>
              <a:latin typeface="Arial"/>
              <a:ea typeface="Arial"/>
              <a:cs typeface="Arial"/>
              <a:sym typeface="Arial"/>
            </a:endParaRPr>
          </a:p>
          <a:p>
            <a:pPr marL="0" marR="0" lvl="0" indent="0" algn="l" rtl="0">
              <a:lnSpc>
                <a:spcPct val="92727"/>
              </a:lnSpc>
              <a:spcBef>
                <a:spcPts val="0"/>
              </a:spcBef>
              <a:spcAft>
                <a:spcPts val="0"/>
              </a:spcAft>
              <a:buClr>
                <a:srgbClr val="000000"/>
              </a:buClr>
              <a:buSzPts val="4400"/>
              <a:buFont typeface="Arial"/>
              <a:buNone/>
            </a:pPr>
            <a:r>
              <a:rPr lang="en-US" sz="4400" b="0" i="0" u="none" strike="noStrike" cap="none" dirty="0">
                <a:solidFill>
                  <a:schemeClr val="lt1"/>
                </a:solidFill>
                <a:latin typeface="Baghdad"/>
                <a:ea typeface="Baghdad"/>
                <a:cs typeface="Baghdad"/>
                <a:sym typeface="Baghdad"/>
              </a:rPr>
              <a:t>CDE </a:t>
            </a:r>
            <a:r>
              <a:rPr lang="en-US" sz="1000" b="0" i="0" u="none" strike="noStrike" cap="none" dirty="0">
                <a:solidFill>
                  <a:schemeClr val="lt1"/>
                </a:solidFill>
                <a:latin typeface="Baghdad"/>
                <a:ea typeface="Baghdad"/>
                <a:cs typeface="Baghdad"/>
                <a:sym typeface="Baghdad"/>
              </a:rPr>
              <a:t>(Revised </a:t>
            </a:r>
            <a:r>
              <a:rPr lang="en-US" sz="1000" dirty="0">
                <a:solidFill>
                  <a:schemeClr val="lt1"/>
                </a:solidFill>
                <a:latin typeface="Baghdad"/>
                <a:ea typeface="Baghdad"/>
                <a:cs typeface="Baghdad"/>
                <a:sym typeface="Baghdad"/>
              </a:rPr>
              <a:t>April 2023</a:t>
            </a:r>
            <a:r>
              <a:rPr lang="en-US" sz="1000" b="0" i="0" u="none" strike="noStrike" cap="none" dirty="0">
                <a:solidFill>
                  <a:schemeClr val="lt1"/>
                </a:solidFill>
                <a:latin typeface="Baghdad"/>
                <a:ea typeface="Baghdad"/>
                <a:cs typeface="Baghdad"/>
                <a:sym typeface="Baghdad"/>
              </a:rPr>
              <a:t>)</a:t>
            </a:r>
            <a:endParaRPr sz="1400" b="0" i="0" u="none" strike="noStrike" cap="none" dirty="0">
              <a:solidFill>
                <a:srgbClr val="000000"/>
              </a:solidFill>
              <a:latin typeface="Arial"/>
              <a:ea typeface="Arial"/>
              <a:cs typeface="Arial"/>
              <a:sym typeface="Arial"/>
            </a:endParaRPr>
          </a:p>
        </p:txBody>
      </p:sp>
      <p:sp>
        <p:nvSpPr>
          <p:cNvPr id="91" name="Google Shape;91;p1"/>
          <p:cNvSpPr txBox="1"/>
          <p:nvPr/>
        </p:nvSpPr>
        <p:spPr>
          <a:xfrm>
            <a:off x="335337" y="2945225"/>
            <a:ext cx="5197200" cy="528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12855"/>
                </a:solidFill>
                <a:latin typeface="Baghdad"/>
                <a:ea typeface="Baghdad"/>
                <a:cs typeface="Baghdad"/>
                <a:sym typeface="Baghdad"/>
              </a:rPr>
              <a:t>PURPOSE</a:t>
            </a:r>
            <a:endParaRPr sz="1400" b="1" i="0" u="none" strike="noStrike" cap="none">
              <a:solidFill>
                <a:srgbClr val="012855"/>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100"/>
              <a:buFont typeface="Arial"/>
              <a:buNone/>
            </a:pPr>
            <a:r>
              <a:rPr lang="en-US" sz="1100">
                <a:solidFill>
                  <a:schemeClr val="dk1"/>
                </a:solidFill>
                <a:latin typeface="Baghdad"/>
                <a:ea typeface="Baghdad"/>
                <a:cs typeface="Baghdad"/>
                <a:sym typeface="Baghdad"/>
              </a:rPr>
              <a:t>The Nursery/Landscape Contest includes all aspects of the industry in producing, marketing, utilizing, and maintaining landscape plants (woody and herbaceous plants and turfgrasses), plus related products, equipment, and services including landscape design.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12855"/>
                </a:solidFill>
                <a:latin typeface="Baghdad"/>
                <a:ea typeface="Baghdad"/>
                <a:cs typeface="Baghdad"/>
                <a:sym typeface="Baghdad"/>
              </a:rPr>
              <a:t>ELIGIBILITY</a:t>
            </a:r>
            <a:r>
              <a:rPr lang="en-US" sz="1200" b="0" i="0" u="none" strike="noStrike" cap="none">
                <a:solidFill>
                  <a:srgbClr val="4472C4"/>
                </a:solidFill>
                <a:latin typeface="Baghdad"/>
                <a:ea typeface="Baghdad"/>
                <a:cs typeface="Baghdad"/>
                <a:sym typeface="Baghdad"/>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Baghdad"/>
                <a:ea typeface="Baghdad"/>
                <a:cs typeface="Baghdad"/>
                <a:sym typeface="Baghdad"/>
              </a:rPr>
              <a:t>The participant must be an active member of a chartered West Virginia FFA Chapter and enrolled in grades 9, 10, 11, or 12.  Each chapter may enter one team.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12855"/>
                </a:solidFill>
                <a:latin typeface="Baghdad"/>
                <a:ea typeface="Baghdad"/>
                <a:cs typeface="Baghdad"/>
                <a:sym typeface="Baghdad"/>
              </a:rPr>
              <a:t>EVENT PROCEDURE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Baghdad"/>
                <a:ea typeface="Baghdad"/>
                <a:cs typeface="Baghdad"/>
                <a:sym typeface="Baghdad"/>
              </a:rPr>
              <a:t>The event will be a team event consisting of four students.  A team may compete with less than 4 members, but will not be eligible for team events.  FFA members will wear official dress or professional dress as it pertains to the profession.  For example, Black plants white shirt or button up shirt.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a:solidFill>
                  <a:schemeClr val="dk1"/>
                </a:solidFill>
                <a:latin typeface="Baghdad"/>
                <a:ea typeface="Baghdad"/>
                <a:cs typeface="Baghdad"/>
                <a:sym typeface="Baghdad"/>
              </a:rPr>
              <a:t>Teams and/or schools or coaches will not visit the WVU greenhouses after September 1.</a:t>
            </a:r>
            <a:endParaRPr sz="1000" b="0" i="0" u="none" strike="noStrike" cap="none">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Baghdad"/>
                <a:ea typeface="Baghdad"/>
                <a:cs typeface="Baghdad"/>
                <a:sym typeface="Baghdad"/>
              </a:rPr>
              <a:t>No FFA advisors/coaches will be allowed in the area of the contest, but arrangements will be made to view the specimens following the contest.    </a:t>
            </a:r>
            <a:endParaRPr sz="1200" b="0" i="0" u="none" strike="noStrike" cap="none">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FF0000"/>
                </a:solidFill>
                <a:latin typeface="Baghdad"/>
                <a:ea typeface="Baghdad"/>
                <a:cs typeface="Baghdad"/>
                <a:sym typeface="Baghdad"/>
              </a:rPr>
              <a:t>PRACTICUMS</a:t>
            </a:r>
            <a:r>
              <a:rPr lang="en-US" sz="1100" b="0" i="0" u="none" strike="noStrike" cap="none">
                <a:solidFill>
                  <a:schemeClr val="dk1"/>
                </a:solidFill>
                <a:latin typeface="Baghdad"/>
                <a:ea typeface="Baghdad"/>
                <a:cs typeface="Baghdad"/>
                <a:sym typeface="Baghdad"/>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chemeClr val="dk1"/>
                </a:solidFill>
                <a:latin typeface="Baghdad"/>
                <a:ea typeface="Baghdad"/>
                <a:cs typeface="Baghdad"/>
                <a:sym typeface="Baghdad"/>
              </a:rPr>
              <a:t>A general knowledge exam, </a:t>
            </a:r>
            <a:r>
              <a:rPr lang="en-US" sz="1000">
                <a:solidFill>
                  <a:schemeClr val="dk1"/>
                </a:solidFill>
                <a:latin typeface="Baghdad"/>
                <a:ea typeface="Baghdad"/>
                <a:cs typeface="Baghdad"/>
                <a:sym typeface="Baghdad"/>
              </a:rPr>
              <a:t>ID of Plant Materials, Equipment, and Supplies, Landscape Estimating, Assessments and Solutions</a:t>
            </a:r>
            <a:endParaRPr sz="100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8333"/>
              </a:lnSpc>
              <a:spcBef>
                <a:spcPts val="0"/>
              </a:spcBef>
              <a:spcAft>
                <a:spcPts val="0"/>
              </a:spcAft>
              <a:buClr>
                <a:srgbClr val="000000"/>
              </a:buClr>
              <a:buSzPts val="1200"/>
              <a:buFont typeface="Arial"/>
              <a:buNone/>
            </a:pPr>
            <a:r>
              <a:rPr lang="en-US" sz="1200" b="1" i="0" u="none" strike="noStrike" cap="none">
                <a:solidFill>
                  <a:srgbClr val="0120B3"/>
                </a:solidFill>
                <a:latin typeface="Baghdad"/>
                <a:ea typeface="Baghdad"/>
                <a:cs typeface="Baghdad"/>
                <a:sym typeface="Baghdad"/>
              </a:rPr>
              <a:t>EVENT MATERIALS </a:t>
            </a:r>
            <a:endParaRPr sz="1400" b="0" i="0" u="none" strike="noStrike" cap="none">
              <a:solidFill>
                <a:srgbClr val="000000"/>
              </a:solidFill>
              <a:latin typeface="Arial"/>
              <a:ea typeface="Arial"/>
              <a:cs typeface="Arial"/>
              <a:sym typeface="Arial"/>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chemeClr val="dk1"/>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rgbClr val="4472C4"/>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rgbClr val="4472C4"/>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rgbClr val="4472C4"/>
              </a:solidFill>
              <a:latin typeface="Baghdad"/>
              <a:ea typeface="Baghdad"/>
              <a:cs typeface="Baghdad"/>
              <a:sym typeface="Baghdad"/>
            </a:endParaRPr>
          </a:p>
          <a:p>
            <a:pPr marL="0" marR="0" lvl="0" indent="0" algn="l" rtl="0">
              <a:lnSpc>
                <a:spcPct val="10000"/>
              </a:lnSpc>
              <a:spcBef>
                <a:spcPts val="0"/>
              </a:spcBef>
              <a:spcAft>
                <a:spcPts val="0"/>
              </a:spcAft>
              <a:buClr>
                <a:srgbClr val="000000"/>
              </a:buClr>
              <a:buSzPts val="1000"/>
              <a:buFont typeface="Arial"/>
              <a:buNone/>
            </a:pPr>
            <a:endParaRPr sz="1000" b="0" i="0" u="none" strike="noStrike" cap="none">
              <a:solidFill>
                <a:srgbClr val="4472C4"/>
              </a:solidFill>
              <a:latin typeface="Baghdad"/>
              <a:ea typeface="Baghdad"/>
              <a:cs typeface="Baghdad"/>
              <a:sym typeface="Baghdad"/>
            </a:endParaRPr>
          </a:p>
          <a:p>
            <a:pPr marL="0" marR="0" lvl="0" indent="0" algn="l" rtl="0">
              <a:lnSpc>
                <a:spcPct val="9523"/>
              </a:lnSpc>
              <a:spcBef>
                <a:spcPts val="0"/>
              </a:spcBef>
              <a:spcAft>
                <a:spcPts val="0"/>
              </a:spcAft>
              <a:buClr>
                <a:srgbClr val="000000"/>
              </a:buClr>
              <a:buSzPts val="1050"/>
              <a:buFont typeface="Arial"/>
              <a:buNone/>
            </a:pPr>
            <a:r>
              <a:rPr lang="en-US" sz="1050" b="0" i="0" u="none" strike="noStrike" cap="none">
                <a:solidFill>
                  <a:srgbClr val="FF0000"/>
                </a:solidFill>
                <a:latin typeface="Baghdad"/>
                <a:ea typeface="Baghdad"/>
                <a:cs typeface="Baghdad"/>
                <a:sym typeface="Baghdad"/>
              </a:rPr>
              <a:t>MATERIALS STUDENTS MUST PROVIDE </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chemeClr val="dk1"/>
              </a:buClr>
              <a:buSzPts val="1050"/>
              <a:buFont typeface="Noto Sans Symbols"/>
              <a:buChar char="▪"/>
            </a:pPr>
            <a:r>
              <a:rPr lang="en-US" sz="1050" b="0" i="0" u="none" strike="noStrike" cap="none">
                <a:solidFill>
                  <a:schemeClr val="dk1"/>
                </a:solidFill>
                <a:latin typeface="Baghdad"/>
                <a:ea typeface="Baghdad"/>
                <a:cs typeface="Baghdad"/>
                <a:sym typeface="Baghdad"/>
              </a:rPr>
              <a:t>Pencils</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chemeClr val="dk1"/>
              </a:buClr>
              <a:buSzPts val="1050"/>
              <a:buFont typeface="Noto Sans Symbols"/>
              <a:buChar char="▪"/>
            </a:pPr>
            <a:r>
              <a:rPr lang="en-US" sz="1050" b="0" i="0" u="none" strike="noStrike" cap="none">
                <a:solidFill>
                  <a:schemeClr val="dk1"/>
                </a:solidFill>
                <a:latin typeface="Baghdad"/>
                <a:ea typeface="Baghdad"/>
                <a:cs typeface="Baghdad"/>
                <a:sym typeface="Baghdad"/>
              </a:rPr>
              <a:t>Clipboards </a:t>
            </a:r>
            <a:endParaRPr sz="1400" b="0" i="0" u="none" strike="noStrike" cap="none">
              <a:solidFill>
                <a:srgbClr val="000000"/>
              </a:solidFill>
              <a:latin typeface="Arial"/>
              <a:ea typeface="Arial"/>
              <a:cs typeface="Arial"/>
              <a:sym typeface="Arial"/>
            </a:endParaRPr>
          </a:p>
          <a:p>
            <a:pPr marL="628650" marR="0" lvl="1" indent="-171450" algn="l" rtl="0">
              <a:lnSpc>
                <a:spcPct val="100000"/>
              </a:lnSpc>
              <a:spcBef>
                <a:spcPts val="0"/>
              </a:spcBef>
              <a:spcAft>
                <a:spcPts val="0"/>
              </a:spcAft>
              <a:buClr>
                <a:schemeClr val="dk1"/>
              </a:buClr>
              <a:buSzPts val="1050"/>
              <a:buFont typeface="Noto Sans Symbols"/>
              <a:buChar char="▪"/>
            </a:pPr>
            <a:r>
              <a:rPr lang="en-US" sz="1050" b="0" i="0" u="none" strike="noStrike" cap="none">
                <a:solidFill>
                  <a:schemeClr val="dk1"/>
                </a:solidFill>
                <a:latin typeface="Baghdad"/>
                <a:ea typeface="Baghdad"/>
                <a:cs typeface="Baghdad"/>
                <a:sym typeface="Baghdad"/>
              </a:rPr>
              <a:t>Electronic Calculator </a:t>
            </a:r>
            <a:endParaRPr sz="1400" b="0" i="0" u="none" strike="noStrike" cap="none">
              <a:solidFill>
                <a:srgbClr val="000000"/>
              </a:solidFill>
              <a:latin typeface="Arial"/>
              <a:ea typeface="Arial"/>
              <a:cs typeface="Arial"/>
              <a:sym typeface="Arial"/>
            </a:endParaRPr>
          </a:p>
          <a:p>
            <a:pPr marL="457200" marR="0" lvl="1" indent="0" algn="l"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Baghdad"/>
              <a:ea typeface="Baghdad"/>
              <a:cs typeface="Baghdad"/>
              <a:sym typeface="Baghdad"/>
            </a:endParaRPr>
          </a:p>
          <a:p>
            <a:pPr marL="628650" marR="0" lvl="1" indent="-104775" algn="l" rtl="0">
              <a:lnSpc>
                <a:spcPct val="100000"/>
              </a:lnSpc>
              <a:spcBef>
                <a:spcPts val="0"/>
              </a:spcBef>
              <a:spcAft>
                <a:spcPts val="0"/>
              </a:spcAft>
              <a:buClr>
                <a:schemeClr val="dk1"/>
              </a:buClr>
              <a:buSzPts val="1050"/>
              <a:buFont typeface="Noto Sans Symbols"/>
              <a:buNone/>
            </a:pPr>
            <a:endParaRPr sz="1050" b="0" i="0" u="none" strike="noStrike" cap="none">
              <a:solidFill>
                <a:schemeClr val="dk1"/>
              </a:solidFill>
              <a:latin typeface="Baghdad"/>
              <a:ea typeface="Baghdad"/>
              <a:cs typeface="Baghdad"/>
              <a:sym typeface="Baghdad"/>
            </a:endParaRPr>
          </a:p>
        </p:txBody>
      </p:sp>
      <p:cxnSp>
        <p:nvCxnSpPr>
          <p:cNvPr id="92" name="Google Shape;92;p1"/>
          <p:cNvCxnSpPr/>
          <p:nvPr/>
        </p:nvCxnSpPr>
        <p:spPr>
          <a:xfrm>
            <a:off x="5588559" y="3124791"/>
            <a:ext cx="0" cy="5228099"/>
          </a:xfrm>
          <a:prstGeom prst="straightConnector1">
            <a:avLst/>
          </a:prstGeom>
          <a:noFill/>
          <a:ln w="9525" cap="flat" cmpd="sng">
            <a:solidFill>
              <a:schemeClr val="accent1">
                <a:alpha val="41176"/>
              </a:schemeClr>
            </a:solidFill>
            <a:prstDash val="solid"/>
            <a:miter lim="800000"/>
            <a:headEnd type="none" w="sm" len="sm"/>
            <a:tailEnd type="none" w="sm" len="sm"/>
          </a:ln>
        </p:spPr>
      </p:cxnSp>
      <p:sp>
        <p:nvSpPr>
          <p:cNvPr id="93" name="Google Shape;93;p1"/>
          <p:cNvSpPr/>
          <p:nvPr/>
        </p:nvSpPr>
        <p:spPr>
          <a:xfrm>
            <a:off x="335744" y="-13446"/>
            <a:ext cx="5197302" cy="1181734"/>
          </a:xfrm>
          <a:prstGeom prst="rect">
            <a:avLst/>
          </a:prstGeom>
          <a:solidFill>
            <a:srgbClr val="012855"/>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94" name="Google Shape;94;p1"/>
          <p:cNvPicPr preferRelativeResize="0"/>
          <p:nvPr/>
        </p:nvPicPr>
        <p:blipFill rotWithShape="1">
          <a:blip r:embed="rId3">
            <a:alphaModFix/>
          </a:blip>
          <a:srcRect/>
          <a:stretch/>
        </p:blipFill>
        <p:spPr>
          <a:xfrm>
            <a:off x="4147765" y="337740"/>
            <a:ext cx="2374491" cy="830893"/>
          </a:xfrm>
          <a:prstGeom prst="rect">
            <a:avLst/>
          </a:prstGeom>
          <a:noFill/>
          <a:ln>
            <a:noFill/>
          </a:ln>
        </p:spPr>
      </p:pic>
      <p:sp>
        <p:nvSpPr>
          <p:cNvPr id="95" name="Google Shape;95;p1"/>
          <p:cNvSpPr/>
          <p:nvPr/>
        </p:nvSpPr>
        <p:spPr>
          <a:xfrm>
            <a:off x="335338" y="1168288"/>
            <a:ext cx="5197302" cy="368098"/>
          </a:xfrm>
          <a:prstGeom prst="rect">
            <a:avLst/>
          </a:prstGeom>
          <a:solidFill>
            <a:srgbClr val="EAAA00"/>
          </a:solidFill>
          <a:ln w="12700" cap="flat" cmpd="sng">
            <a:solidFill>
              <a:srgbClr val="F0B11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1"/>
          <p:cNvSpPr txBox="1"/>
          <p:nvPr/>
        </p:nvSpPr>
        <p:spPr>
          <a:xfrm>
            <a:off x="3741723" y="8767361"/>
            <a:ext cx="3186574"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12855"/>
                </a:solidFill>
                <a:latin typeface="Baghdad"/>
                <a:ea typeface="Baghdad"/>
                <a:cs typeface="Baghdad"/>
                <a:sym typeface="Baghdad"/>
              </a:rPr>
              <a:t>West Virginia FFA</a:t>
            </a:r>
            <a:r>
              <a:rPr lang="en-US" sz="1200" b="0" i="0" u="none" strike="noStrike" cap="none">
                <a:solidFill>
                  <a:srgbClr val="002060"/>
                </a:solidFill>
                <a:latin typeface="Baghdad"/>
                <a:ea typeface="Baghdad"/>
                <a:cs typeface="Baghdad"/>
                <a:sym typeface="Baghdad"/>
              </a:rPr>
              <a:t> </a:t>
            </a:r>
            <a:r>
              <a:rPr lang="en-US" sz="1200" b="0" i="0" u="none" strike="noStrike" cap="none">
                <a:solidFill>
                  <a:srgbClr val="EAAA00"/>
                </a:solidFill>
                <a:latin typeface="Baghdad"/>
                <a:ea typeface="Baghdad"/>
                <a:cs typeface="Baghdad"/>
                <a:sym typeface="Baghdad"/>
              </a:rPr>
              <a:t>Competitive Event Guide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p:nvPr/>
        </p:nvSpPr>
        <p:spPr>
          <a:xfrm>
            <a:off x="296925" y="409756"/>
            <a:ext cx="5197200" cy="8409954"/>
          </a:xfrm>
          <a:prstGeom prst="rect">
            <a:avLst/>
          </a:prstGeom>
          <a:noFill/>
          <a:ln>
            <a:noFill/>
          </a:ln>
        </p:spPr>
        <p:txBody>
          <a:bodyPr spcFirstLastPara="1" wrap="square" lIns="91425" tIns="45700" rIns="91425" bIns="45700" anchor="t" anchorCtr="0">
            <a:spAutoFit/>
          </a:bodyPr>
          <a:lstStyle/>
          <a:p>
            <a:pPr marL="628650" marR="0" lvl="1" indent="-104775" algn="l" rtl="0">
              <a:lnSpc>
                <a:spcPct val="100000"/>
              </a:lnSpc>
              <a:spcBef>
                <a:spcPts val="0"/>
              </a:spcBef>
              <a:spcAft>
                <a:spcPts val="0"/>
              </a:spcAft>
              <a:buClr>
                <a:schemeClr val="dk1"/>
              </a:buClr>
              <a:buSzPts val="1050"/>
              <a:buFont typeface="Noto Sans Symbols"/>
              <a:buNone/>
            </a:pPr>
            <a:endParaRPr sz="105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012855"/>
                </a:solidFill>
                <a:latin typeface="Baghdad"/>
                <a:ea typeface="Baghdad"/>
                <a:cs typeface="Baghdad"/>
                <a:sym typeface="Baghdad"/>
              </a:rPr>
              <a:t>INDIVIDUAL PRACTICUMS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FF0000"/>
                </a:solidFill>
                <a:latin typeface="Baghdad"/>
                <a:ea typeface="Baghdad"/>
                <a:cs typeface="Baghdad"/>
                <a:sym typeface="Baghdad"/>
              </a:rPr>
              <a:t>  </a:t>
            </a:r>
            <a:r>
              <a:rPr lang="en-US" sz="1000" b="0" i="0" u="none" strike="noStrike" cap="none" dirty="0">
                <a:solidFill>
                  <a:schemeClr val="dk1"/>
                </a:solidFill>
                <a:latin typeface="Baghdad"/>
                <a:ea typeface="Baghdad"/>
                <a:cs typeface="Baghdad"/>
                <a:sym typeface="Baghdad"/>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1" i="0" u="none" strike="noStrike" cap="none" dirty="0">
                <a:solidFill>
                  <a:schemeClr val="dk1"/>
                </a:solidFill>
                <a:latin typeface="Baghdad"/>
                <a:ea typeface="Baghdad"/>
                <a:cs typeface="Baghdad"/>
                <a:sym typeface="Baghdad"/>
              </a:rPr>
              <a:t>GENERAL KNOWLEDGE EXAMINATION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dirty="0">
                <a:solidFill>
                  <a:schemeClr val="dk1"/>
                </a:solidFill>
                <a:latin typeface="Baghdad"/>
                <a:ea typeface="Baghdad"/>
                <a:cs typeface="Baghdad"/>
                <a:sym typeface="Baghdad"/>
              </a:rPr>
              <a:t>Fifty (50) question objective multiple-choice exam will be prepared on topics reflecting subject areas in the contest objectives. This contest phase will evaluate the contestant's knowledge and understanding of basic horticultural principles in producing, marketing, using, and maintaining nursery plants and turf. Contestants are allowed 50 minutes to complete this phase. Each correct answer is worth three (3) points, e</a:t>
            </a:r>
            <a:r>
              <a:rPr lang="en-US" sz="1000" b="0" i="0" u="none" strike="noStrike" cap="none" dirty="0">
                <a:solidFill>
                  <a:schemeClr val="dk1"/>
                </a:solidFill>
                <a:latin typeface="Baghdad"/>
                <a:ea typeface="Baghdad"/>
                <a:cs typeface="Baghdad"/>
                <a:sym typeface="Baghdad"/>
              </a:rPr>
              <a:t>xamination items will be developed from information found in the references and past National FFA Tests from the past 5 years.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dirty="0">
                <a:solidFill>
                  <a:schemeClr val="dk1"/>
                </a:solidFill>
                <a:latin typeface="Baghdad"/>
                <a:ea typeface="Baghdad"/>
                <a:cs typeface="Baghdad"/>
                <a:sym typeface="Baghdad"/>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FF0000"/>
                </a:solidFill>
                <a:latin typeface="Baghdad"/>
                <a:ea typeface="Baghdad"/>
                <a:cs typeface="Baghdad"/>
                <a:sym typeface="Baghdad"/>
              </a:rPr>
              <a:t>EVALUATION PRACTICUM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b="1" dirty="0">
                <a:solidFill>
                  <a:schemeClr val="dk1"/>
                </a:solidFill>
                <a:latin typeface="Baghdad"/>
                <a:ea typeface="Baghdad"/>
                <a:cs typeface="Baghdad"/>
                <a:sym typeface="Baghdad"/>
              </a:rPr>
              <a:t>IDENTIFICATION OF PLANT MATERIALS, EQUIPMENT, AND SUPPLIES</a:t>
            </a:r>
            <a:r>
              <a:rPr lang="en-US" sz="1000" b="1" i="0" u="none" strike="noStrike" cap="none" dirty="0">
                <a:solidFill>
                  <a:schemeClr val="dk1"/>
                </a:solidFill>
                <a:latin typeface="Baghdad"/>
                <a:ea typeface="Baghdad"/>
                <a:cs typeface="Baghdad"/>
                <a:sym typeface="Baghdad"/>
              </a:rPr>
              <a:t> </a:t>
            </a:r>
            <a:endParaRPr sz="1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dirty="0">
                <a:solidFill>
                  <a:schemeClr val="dk1"/>
                </a:solidFill>
                <a:latin typeface="Baghdad"/>
                <a:ea typeface="Baghdad"/>
                <a:cs typeface="Baghdad"/>
                <a:sym typeface="Baghdad"/>
              </a:rPr>
              <a:t>Participants will identify 50 items selected from the provided list covering the following categories: • Plant Materials (25 items) • Pests and Disorders (10 items) • Equipment and Supplies (15 items) Plants to identify will be presented as intact, live specimens. Equipment may be either an intact item or photograph. Pest and disorder items may be presented as an intact specimen, photograph, or preserved specimen (herbarium sheet, insect mount, etc.). When a problem must be presented with an affected plant, a “Disorder” label will be with the item to designate identification of the problem rather than the plant. Each specimen will be designated by a station number (1- 50).When the participant identifies the item, its name is then located on the identification list. The participant then records the number by that name on Scanning Sheet 105482 at the respective station number. </a:t>
            </a:r>
            <a:endParaRPr sz="1000"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dirty="0">
                <a:solidFill>
                  <a:schemeClr val="dk1"/>
                </a:solidFill>
                <a:latin typeface="Baghdad"/>
                <a:ea typeface="Baghdad"/>
                <a:cs typeface="Baghdad"/>
                <a:sym typeface="Baghdad"/>
              </a:rPr>
              <a:t>Each participant will be provided a copy of the list at the event site. Three points will be awarded for each correct identification, and participants have 50 minutes to complete this event phase. No specimens or items may be touched or handled in any way. </a:t>
            </a:r>
            <a:endParaRPr sz="1000"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lvl="0" indent="0" algn="l" rtl="0">
              <a:spcBef>
                <a:spcPts val="0"/>
              </a:spcBef>
              <a:spcAft>
                <a:spcPts val="0"/>
              </a:spcAft>
              <a:buClr>
                <a:schemeClr val="dk1"/>
              </a:buClr>
              <a:buSzPts val="1000"/>
              <a:buFont typeface="Arial"/>
              <a:buNone/>
            </a:pPr>
            <a:r>
              <a:rPr lang="en-US" sz="1000" b="1" dirty="0">
                <a:solidFill>
                  <a:schemeClr val="dk1"/>
                </a:solidFill>
                <a:latin typeface="Baghdad"/>
                <a:ea typeface="Baghdad"/>
                <a:cs typeface="Baghdad"/>
                <a:sym typeface="Baghdad"/>
              </a:rPr>
              <a:t>LANDSCAPE ESTIMATING </a:t>
            </a:r>
            <a:endParaRPr sz="1000" b="1"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dirty="0">
                <a:solidFill>
                  <a:schemeClr val="dk1"/>
                </a:solidFill>
                <a:latin typeface="Baghdad"/>
                <a:ea typeface="Baghdad"/>
                <a:cs typeface="Baghdad"/>
                <a:sym typeface="Baghdad"/>
              </a:rPr>
              <a:t>This practicum section is designed to evaluate contestant knowledge of and ability in 1) evaluating a landscape design, 2) reading a landscape drawing, 3) measuring and calculating materials needed to execute a landscape plan, and 4) evaluating factors that affect profitability of a landscape business. A landscape drawing and scratch paper will be provided to the contestants. There will be objective questions about the landscape plan. Participants will record their answers using a scan form. Thirty (30) minutes will be allowed for this practicum. Each correct answer is worth 5 points each. Past national contests will be used to provide examples for the event. Landscape estimating drawings and questions will come from the past 5 years of the National Nursery Landscape CDE Tests.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r>
              <a:rPr lang="en-US" sz="1000" b="1" i="0" dirty="0">
                <a:effectLst/>
                <a:latin typeface="Baghdad"/>
              </a:rPr>
              <a:t>Propagating Nursery Stock</a:t>
            </a:r>
            <a:r>
              <a:rPr lang="en-US" sz="1000" b="0" i="0" dirty="0">
                <a:effectLst/>
                <a:latin typeface="Baghdad"/>
              </a:rPr>
              <a:t>: Each participant will be furnished with a stock plant or stock plant</a:t>
            </a:r>
            <a:br>
              <a:rPr lang="en-US" sz="1000" b="0" i="0" dirty="0">
                <a:effectLst/>
                <a:latin typeface="Baghdad"/>
              </a:rPr>
            </a:br>
            <a:r>
              <a:rPr lang="en-US" sz="1000" b="0" i="0" dirty="0">
                <a:effectLst/>
                <a:latin typeface="Baghdad"/>
              </a:rPr>
              <a:t>material, rooting flat and media, rooting hormone, a hand pruner, a label and marking pen.</a:t>
            </a:r>
            <a:br>
              <a:rPr lang="en-US" sz="1000" b="0" i="0" dirty="0">
                <a:effectLst/>
                <a:latin typeface="Baghdad"/>
              </a:rPr>
            </a:br>
            <a:r>
              <a:rPr lang="en-US" sz="1000" b="0" i="0" dirty="0">
                <a:effectLst/>
                <a:latin typeface="Baghdad"/>
              </a:rPr>
              <a:t>Personal propagating knives or pruners are allowed, if desired. Participants are to prepare the</a:t>
            </a:r>
            <a:br>
              <a:rPr lang="en-US" sz="1000" b="0" i="0" dirty="0">
                <a:effectLst/>
                <a:latin typeface="Baghdad"/>
              </a:rPr>
            </a:br>
            <a:r>
              <a:rPr lang="en-US" sz="1000" b="0" i="0" dirty="0">
                <a:effectLst/>
                <a:latin typeface="Baghdad"/>
              </a:rPr>
              <a:t>cuttings and place them in the media with a single label.</a:t>
            </a:r>
          </a:p>
          <a:p>
            <a:pPr marL="0" marR="0" lvl="0" indent="0" algn="l" rtl="0">
              <a:lnSpc>
                <a:spcPct val="100000"/>
              </a:lnSpc>
              <a:spcBef>
                <a:spcPts val="0"/>
              </a:spcBef>
              <a:spcAft>
                <a:spcPts val="0"/>
              </a:spcAft>
              <a:buClr>
                <a:srgbClr val="000000"/>
              </a:buClr>
              <a:buSzPts val="1000"/>
              <a:buFont typeface="Arial"/>
              <a:buNone/>
            </a:pPr>
            <a:endParaRPr lang="en-US" sz="1000" dirty="0">
              <a:latin typeface="Baghdad"/>
            </a:endParaRPr>
          </a:p>
          <a:p>
            <a:pPr marL="0" marR="0" lvl="0" indent="0" algn="l" rtl="0">
              <a:lnSpc>
                <a:spcPct val="100000"/>
              </a:lnSpc>
              <a:spcBef>
                <a:spcPts val="0"/>
              </a:spcBef>
              <a:spcAft>
                <a:spcPts val="0"/>
              </a:spcAft>
              <a:buClr>
                <a:srgbClr val="000000"/>
              </a:buClr>
              <a:buSzPts val="1000"/>
              <a:buFont typeface="Arial"/>
              <a:buNone/>
            </a:pPr>
            <a:r>
              <a:rPr lang="en-US" sz="1000" b="1" i="0" dirty="0">
                <a:effectLst/>
                <a:latin typeface="Baghdad"/>
              </a:rPr>
              <a:t>Potting Nursery Stock</a:t>
            </a:r>
            <a:r>
              <a:rPr lang="en-US" sz="1000" b="0" i="0" dirty="0">
                <a:effectLst/>
                <a:latin typeface="Baghdad"/>
              </a:rPr>
              <a:t>: Each participant will be furnished with a supply of plants, nursery</a:t>
            </a:r>
            <a:br>
              <a:rPr lang="en-US" sz="1000" b="0" i="0" dirty="0">
                <a:effectLst/>
                <a:latin typeface="Baghdad"/>
              </a:rPr>
            </a:br>
            <a:r>
              <a:rPr lang="en-US" sz="1000" b="0" i="0" dirty="0">
                <a:effectLst/>
                <a:latin typeface="Baghdad"/>
              </a:rPr>
              <a:t>containers of appropriate size and growing media. Hand pruners, a label and a marking pen will</a:t>
            </a:r>
            <a:br>
              <a:rPr lang="en-US" sz="1000" b="0" i="0" dirty="0">
                <a:effectLst/>
                <a:latin typeface="Baghdad"/>
              </a:rPr>
            </a:br>
            <a:r>
              <a:rPr lang="en-US" sz="1000" b="0" i="0" dirty="0">
                <a:effectLst/>
                <a:latin typeface="Baghdad"/>
              </a:rPr>
              <a:t>also be provided. Personal pruners are allowed, if desired. The participants will pot the plants, one per container, using standard nursery practices. Plant division or grading of liners may be involved. One finished container will be labeled.</a:t>
            </a:r>
            <a:endParaRPr lang="en-US"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800"/>
              <a:buFont typeface="Arial"/>
              <a:buNone/>
            </a:pPr>
            <a:br>
              <a:rPr lang="en-US" sz="1000" i="0" u="none" strike="noStrike" cap="none" dirty="0">
                <a:solidFill>
                  <a:schemeClr val="dk1"/>
                </a:solidFill>
                <a:latin typeface="Times New Roman"/>
                <a:ea typeface="Times New Roman"/>
                <a:cs typeface="Times New Roman"/>
                <a:sym typeface="Times New Roman"/>
              </a:rPr>
            </a:br>
            <a:endParaRPr sz="1000" i="0" u="none" strike="noStrike" cap="none" dirty="0">
              <a:solidFill>
                <a:schemeClr val="dk1"/>
              </a:solidFill>
              <a:latin typeface="Times New Roman"/>
              <a:ea typeface="Times New Roman"/>
              <a:cs typeface="Times New Roman"/>
              <a:sym typeface="Times New Roman"/>
            </a:endParaRPr>
          </a:p>
          <a:p>
            <a:pPr marL="457200" marR="0" lvl="1" indent="0" algn="l" rtl="0">
              <a:lnSpc>
                <a:spcPct val="100000"/>
              </a:lnSpc>
              <a:spcBef>
                <a:spcPts val="0"/>
              </a:spcBef>
              <a:spcAft>
                <a:spcPts val="0"/>
              </a:spcAft>
              <a:buClr>
                <a:srgbClr val="000000"/>
              </a:buClr>
              <a:buSzPts val="1200"/>
              <a:buFont typeface="Arial"/>
              <a:buNone/>
            </a:pPr>
            <a:br>
              <a:rPr lang="en-US" sz="600" b="1" i="0" u="none" strike="noStrike" cap="none" dirty="0">
                <a:solidFill>
                  <a:schemeClr val="dk1"/>
                </a:solidFill>
                <a:latin typeface="Baghdad"/>
                <a:ea typeface="Baghdad"/>
                <a:cs typeface="Baghdad"/>
                <a:sym typeface="Baghdad"/>
              </a:rPr>
            </a:br>
            <a:endParaRPr sz="6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4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4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400" b="0" i="0" u="none" strike="noStrike" cap="none" dirty="0">
              <a:solidFill>
                <a:schemeClr val="dk1"/>
              </a:solidFill>
              <a:latin typeface="Baghdad"/>
              <a:ea typeface="Baghdad"/>
              <a:cs typeface="Baghdad"/>
              <a:sym typeface="Baghdad"/>
            </a:endParaRPr>
          </a:p>
        </p:txBody>
      </p:sp>
      <p:cxnSp>
        <p:nvCxnSpPr>
          <p:cNvPr id="103" name="Google Shape;103;p2"/>
          <p:cNvCxnSpPr/>
          <p:nvPr/>
        </p:nvCxnSpPr>
        <p:spPr>
          <a:xfrm>
            <a:off x="5492214" y="403362"/>
            <a:ext cx="0" cy="7826238"/>
          </a:xfrm>
          <a:prstGeom prst="straightConnector1">
            <a:avLst/>
          </a:prstGeom>
          <a:noFill/>
          <a:ln w="9525" cap="flat" cmpd="sng">
            <a:solidFill>
              <a:schemeClr val="accent1">
                <a:alpha val="41176"/>
              </a:schemeClr>
            </a:solidFill>
            <a:prstDash val="solid"/>
            <a:miter lim="800000"/>
            <a:headEnd type="none" w="sm" len="sm"/>
            <a:tailEnd type="none" w="sm" len="sm"/>
          </a:ln>
        </p:spPr>
      </p:cxnSp>
      <p:sp>
        <p:nvSpPr>
          <p:cNvPr id="104" name="Google Shape;104;p2"/>
          <p:cNvSpPr txBox="1"/>
          <p:nvPr/>
        </p:nvSpPr>
        <p:spPr>
          <a:xfrm>
            <a:off x="3671426" y="8740638"/>
            <a:ext cx="3186574"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2060"/>
                </a:solidFill>
                <a:latin typeface="Baghdad"/>
                <a:ea typeface="Baghdad"/>
                <a:cs typeface="Baghdad"/>
                <a:sym typeface="Baghdad"/>
              </a:rPr>
              <a:t>West Virginia FFA </a:t>
            </a:r>
            <a:r>
              <a:rPr lang="en-US" sz="1200" b="0" i="0" u="none" strike="noStrike" cap="none">
                <a:solidFill>
                  <a:srgbClr val="F0B110"/>
                </a:solidFill>
                <a:latin typeface="Baghdad"/>
                <a:ea typeface="Baghdad"/>
                <a:cs typeface="Baghdad"/>
                <a:sym typeface="Baghdad"/>
              </a:rPr>
              <a:t>Competitive Event Guide</a:t>
            </a:r>
            <a:endParaRPr sz="1400" b="0" i="0" u="none" strike="noStrike" cap="none">
              <a:solidFill>
                <a:srgbClr val="000000"/>
              </a:solidFill>
              <a:latin typeface="Arial"/>
              <a:ea typeface="Arial"/>
              <a:cs typeface="Arial"/>
              <a:sym typeface="Arial"/>
            </a:endParaRPr>
          </a:p>
        </p:txBody>
      </p:sp>
      <p:pic>
        <p:nvPicPr>
          <p:cNvPr id="105" name="Google Shape;105;p2"/>
          <p:cNvPicPr preferRelativeResize="0"/>
          <p:nvPr/>
        </p:nvPicPr>
        <p:blipFill rotWithShape="1">
          <a:blip r:embed="rId3">
            <a:alphaModFix/>
          </a:blip>
          <a:srcRect/>
          <a:stretch/>
        </p:blipFill>
        <p:spPr>
          <a:xfrm>
            <a:off x="5947601" y="77941"/>
            <a:ext cx="835408" cy="2923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cxnSp>
        <p:nvCxnSpPr>
          <p:cNvPr id="112" name="Google Shape;112;p3"/>
          <p:cNvCxnSpPr/>
          <p:nvPr/>
        </p:nvCxnSpPr>
        <p:spPr>
          <a:xfrm>
            <a:off x="5492214" y="403362"/>
            <a:ext cx="0" cy="7826238"/>
          </a:xfrm>
          <a:prstGeom prst="straightConnector1">
            <a:avLst/>
          </a:prstGeom>
          <a:noFill/>
          <a:ln w="9525" cap="flat" cmpd="sng">
            <a:solidFill>
              <a:schemeClr val="accent1">
                <a:alpha val="41176"/>
              </a:schemeClr>
            </a:solidFill>
            <a:prstDash val="solid"/>
            <a:miter lim="800000"/>
            <a:headEnd type="none" w="sm" len="sm"/>
            <a:tailEnd type="none" w="sm" len="sm"/>
          </a:ln>
        </p:spPr>
      </p:cxnSp>
      <p:sp>
        <p:nvSpPr>
          <p:cNvPr id="113" name="Google Shape;113;p3"/>
          <p:cNvSpPr txBox="1"/>
          <p:nvPr/>
        </p:nvSpPr>
        <p:spPr>
          <a:xfrm>
            <a:off x="3671426" y="8740638"/>
            <a:ext cx="3186574"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2060"/>
                </a:solidFill>
                <a:latin typeface="Baghdad"/>
                <a:ea typeface="Baghdad"/>
                <a:cs typeface="Baghdad"/>
                <a:sym typeface="Baghdad"/>
              </a:rPr>
              <a:t>West Virginia FFA </a:t>
            </a:r>
            <a:r>
              <a:rPr lang="en-US" sz="1200" b="0" i="0" u="none" strike="noStrike" cap="none">
                <a:solidFill>
                  <a:srgbClr val="F0B110"/>
                </a:solidFill>
                <a:latin typeface="Baghdad"/>
                <a:ea typeface="Baghdad"/>
                <a:cs typeface="Baghdad"/>
                <a:sym typeface="Baghdad"/>
              </a:rPr>
              <a:t>Competitive Event Guide</a:t>
            </a:r>
            <a:endParaRPr sz="1400" b="0" i="0" u="none" strike="noStrike" cap="none">
              <a:solidFill>
                <a:srgbClr val="000000"/>
              </a:solidFill>
              <a:latin typeface="Arial"/>
              <a:ea typeface="Arial"/>
              <a:cs typeface="Arial"/>
              <a:sym typeface="Arial"/>
            </a:endParaRPr>
          </a:p>
        </p:txBody>
      </p:sp>
      <p:pic>
        <p:nvPicPr>
          <p:cNvPr id="114" name="Google Shape;114;p3"/>
          <p:cNvPicPr preferRelativeResize="0"/>
          <p:nvPr/>
        </p:nvPicPr>
        <p:blipFill rotWithShape="1">
          <a:blip r:embed="rId3">
            <a:alphaModFix/>
          </a:blip>
          <a:srcRect/>
          <a:stretch/>
        </p:blipFill>
        <p:spPr>
          <a:xfrm>
            <a:off x="5947601" y="77941"/>
            <a:ext cx="835408" cy="29233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p:nvPr/>
        </p:nvSpPr>
        <p:spPr>
          <a:xfrm>
            <a:off x="294912" y="403362"/>
            <a:ext cx="5197200" cy="7848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4472C4"/>
                </a:solidFill>
                <a:latin typeface="Baghdad"/>
                <a:ea typeface="Baghdad"/>
                <a:cs typeface="Baghdad"/>
                <a:sym typeface="Baghdad"/>
              </a:rPr>
              <a:t>SCORING</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120B3"/>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b="0"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b="0"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b="0"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endParaRPr lang="en-US" sz="1200"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rgbClr val="4472C4"/>
                </a:solidFill>
                <a:latin typeface="Baghdad"/>
                <a:ea typeface="Baghdad"/>
                <a:cs typeface="Baghdad"/>
                <a:sym typeface="Baghdad"/>
              </a:rPr>
              <a:t>TIE BREAKERS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r>
              <a:rPr lang="en-US" sz="1000" b="0" i="0" u="none" strike="noStrike" cap="none" dirty="0">
                <a:solidFill>
                  <a:schemeClr val="dk1"/>
                </a:solidFill>
                <a:latin typeface="Baghdad"/>
                <a:ea typeface="Baghdad"/>
                <a:cs typeface="Baghdad"/>
                <a:sym typeface="Baghdad"/>
              </a:rPr>
              <a:t>In the event of a tie in individual scores, the following events will be used in order to determine award recipients: </a:t>
            </a:r>
            <a:endParaRPr lang="en-US" dirty="0">
              <a:ea typeface="Baghdad"/>
            </a:endParaRPr>
          </a:p>
          <a:p>
            <a:pPr marL="0" marR="0" lvl="0" indent="0" algn="l" rtl="0">
              <a:lnSpc>
                <a:spcPct val="100000"/>
              </a:lnSpc>
              <a:spcBef>
                <a:spcPts val="0"/>
              </a:spcBef>
              <a:spcAft>
                <a:spcPts val="0"/>
              </a:spcAft>
              <a:buClr>
                <a:srgbClr val="000000"/>
              </a:buClr>
              <a:buSzPts val="1000"/>
              <a:buFont typeface="Arial"/>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buSzPts val="1000"/>
            </a:pPr>
            <a:r>
              <a:rPr lang="en-US" sz="1000" dirty="0">
                <a:effectLst/>
                <a:latin typeface="Calibri" panose="020F0502020204030204" pitchFamily="34" charset="0"/>
                <a:ea typeface="Calibri" panose="020F0502020204030204" pitchFamily="34" charset="0"/>
                <a:cs typeface="Calibri" panose="020F0502020204030204" pitchFamily="34" charset="0"/>
              </a:rPr>
              <a:t>Individual Tie Breaker: 1) Landscape Estimation, 2) Identification, 3) Written Exam</a:t>
            </a:r>
          </a:p>
          <a:p>
            <a:pPr lvl="1">
              <a:buSzPts val="1000"/>
            </a:pPr>
            <a:endParaRPr lang="en-US" sz="1000" dirty="0">
              <a:latin typeface="Calibri" panose="020F0502020204030204" pitchFamily="34" charset="0"/>
              <a:ea typeface="Calibri" panose="020F0502020204030204" pitchFamily="34" charset="0"/>
              <a:cs typeface="Calibri" panose="020F0502020204030204" pitchFamily="34" charset="0"/>
            </a:endParaRPr>
          </a:p>
          <a:p>
            <a:pPr lvl="1">
              <a:buSzPts val="1000"/>
            </a:pPr>
            <a:r>
              <a:rPr lang="en-US" sz="1000" dirty="0">
                <a:effectLst/>
                <a:latin typeface="Calibri" panose="020F0502020204030204" pitchFamily="34" charset="0"/>
                <a:ea typeface="Calibri" panose="020F0502020204030204" pitchFamily="34" charset="0"/>
                <a:cs typeface="Calibri" panose="020F0502020204030204" pitchFamily="34" charset="0"/>
              </a:rPr>
              <a:t>Team Tie Breaker: Total Team Score on each of the following, 1) Landscape Estimation, 2) Identification, 3) Written Exam</a:t>
            </a:r>
          </a:p>
          <a:p>
            <a:pPr lvl="1">
              <a:buSzPts val="1000"/>
            </a:pP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marL="685800" marR="0" lvl="1" indent="-158750" algn="l" rtl="0">
              <a:lnSpc>
                <a:spcPct val="100000"/>
              </a:lnSpc>
              <a:spcBef>
                <a:spcPts val="0"/>
              </a:spcBef>
              <a:spcAft>
                <a:spcPts val="0"/>
              </a:spcAft>
              <a:buClr>
                <a:schemeClr val="dk1"/>
              </a:buClr>
              <a:buSzPts val="1100"/>
              <a:buFont typeface="Calibri"/>
              <a:buNone/>
            </a:pPr>
            <a:endParaRPr sz="1100" b="0" i="0" u="none" strike="noStrike" cap="none" dirty="0">
              <a:solidFill>
                <a:schemeClr val="dk1"/>
              </a:solidFill>
              <a:latin typeface="Baghdad"/>
              <a:ea typeface="Baghdad"/>
              <a:cs typeface="Baghdad"/>
              <a:sym typeface="Baghdad"/>
            </a:endParaRPr>
          </a:p>
          <a:p>
            <a:pPr marL="685800" marR="0" lvl="1" indent="-158750" algn="l" rtl="0">
              <a:lnSpc>
                <a:spcPct val="100000"/>
              </a:lnSpc>
              <a:spcBef>
                <a:spcPts val="0"/>
              </a:spcBef>
              <a:spcAft>
                <a:spcPts val="0"/>
              </a:spcAft>
              <a:buClr>
                <a:schemeClr val="dk1"/>
              </a:buClr>
              <a:buSzPts val="1100"/>
              <a:buFont typeface="Calibri"/>
              <a:buNone/>
            </a:pPr>
            <a:endParaRPr sz="1100" b="0" i="0" u="none" strike="noStrike" cap="none" dirty="0">
              <a:solidFill>
                <a:schemeClr val="dk1"/>
              </a:solidFill>
              <a:latin typeface="Baghdad"/>
              <a:ea typeface="Baghdad"/>
              <a:cs typeface="Baghdad"/>
              <a:sym typeface="Baghdad"/>
            </a:endParaRPr>
          </a:p>
          <a:p>
            <a:pPr marL="457200" marR="0" lvl="1"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Baghdad"/>
              <a:ea typeface="Baghdad"/>
              <a:cs typeface="Baghdad"/>
              <a:sym typeface="Baghdad"/>
            </a:endParaRPr>
          </a:p>
          <a:p>
            <a:pPr marL="457200" marR="0" lvl="1" indent="0" algn="l" rtl="0">
              <a:lnSpc>
                <a:spcPct val="100000"/>
              </a:lnSpc>
              <a:spcBef>
                <a:spcPts val="0"/>
              </a:spcBef>
              <a:spcAft>
                <a:spcPts val="0"/>
              </a:spcAft>
              <a:buClr>
                <a:srgbClr val="000000"/>
              </a:buClr>
              <a:buSzPts val="1100"/>
              <a:buFont typeface="Arial"/>
              <a:buNone/>
            </a:pPr>
            <a:endParaRPr sz="11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4472C4"/>
              </a:solidFill>
              <a:latin typeface="Baghdad"/>
              <a:ea typeface="Baghdad"/>
              <a:cs typeface="Baghdad"/>
              <a:sym typeface="Baghdad"/>
            </a:endParaRPr>
          </a:p>
          <a:p>
            <a:pPr marL="685800" marR="0" lvl="1" indent="-158750" algn="l" rtl="0">
              <a:lnSpc>
                <a:spcPct val="100000"/>
              </a:lnSpc>
              <a:spcBef>
                <a:spcPts val="0"/>
              </a:spcBef>
              <a:spcAft>
                <a:spcPts val="0"/>
              </a:spcAft>
              <a:buClr>
                <a:schemeClr val="dk1"/>
              </a:buClr>
              <a:buSzPts val="1100"/>
              <a:buFont typeface="Calibri"/>
              <a:buNone/>
            </a:pPr>
            <a:endParaRPr sz="11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dirty="0">
                <a:solidFill>
                  <a:srgbClr val="4472C4"/>
                </a:solidFill>
                <a:latin typeface="Baghdad"/>
                <a:ea typeface="Baghdad"/>
                <a:cs typeface="Baghdad"/>
                <a:sym typeface="Baghdad"/>
              </a:rPr>
              <a: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000"/>
              <a:buFont typeface="Arial"/>
              <a:buNone/>
            </a:pPr>
            <a:endParaRPr sz="1000" b="1" i="0" u="none" strike="noStrike" cap="none" dirty="0">
              <a:solidFill>
                <a:srgbClr val="4472C4"/>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a:p>
            <a:pPr marL="0" marR="0" lvl="0" indent="0" algn="l"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Baghdad"/>
              <a:ea typeface="Baghdad"/>
              <a:cs typeface="Baghdad"/>
              <a:sym typeface="Baghdad"/>
            </a:endParaRPr>
          </a:p>
        </p:txBody>
      </p:sp>
      <p:cxnSp>
        <p:nvCxnSpPr>
          <p:cNvPr id="121" name="Google Shape;121;p4"/>
          <p:cNvCxnSpPr/>
          <p:nvPr/>
        </p:nvCxnSpPr>
        <p:spPr>
          <a:xfrm>
            <a:off x="5492214" y="403362"/>
            <a:ext cx="0" cy="7826238"/>
          </a:xfrm>
          <a:prstGeom prst="straightConnector1">
            <a:avLst/>
          </a:prstGeom>
          <a:noFill/>
          <a:ln w="9525" cap="flat" cmpd="sng">
            <a:solidFill>
              <a:schemeClr val="accent1">
                <a:alpha val="41176"/>
              </a:schemeClr>
            </a:solidFill>
            <a:prstDash val="solid"/>
            <a:miter lim="800000"/>
            <a:headEnd type="none" w="sm" len="sm"/>
            <a:tailEnd type="none" w="sm" len="sm"/>
          </a:ln>
        </p:spPr>
      </p:cxnSp>
      <p:sp>
        <p:nvSpPr>
          <p:cNvPr id="122" name="Google Shape;122;p4"/>
          <p:cNvSpPr txBox="1"/>
          <p:nvPr/>
        </p:nvSpPr>
        <p:spPr>
          <a:xfrm>
            <a:off x="3671426" y="8740638"/>
            <a:ext cx="3186574"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rgbClr val="002060"/>
                </a:solidFill>
                <a:latin typeface="Baghdad"/>
                <a:ea typeface="Baghdad"/>
                <a:cs typeface="Baghdad"/>
                <a:sym typeface="Baghdad"/>
              </a:rPr>
              <a:t>West Virginia FFA </a:t>
            </a:r>
            <a:r>
              <a:rPr lang="en-US" sz="1200" b="0" i="0" u="none" strike="noStrike" cap="none">
                <a:solidFill>
                  <a:srgbClr val="F0B110"/>
                </a:solidFill>
                <a:latin typeface="Baghdad"/>
                <a:ea typeface="Baghdad"/>
                <a:cs typeface="Baghdad"/>
                <a:sym typeface="Baghdad"/>
              </a:rPr>
              <a:t>Competitive Event Guide</a:t>
            </a:r>
            <a:endParaRPr sz="1400" b="0" i="0" u="none" strike="noStrike" cap="none">
              <a:solidFill>
                <a:srgbClr val="000000"/>
              </a:solidFill>
              <a:latin typeface="Arial"/>
              <a:ea typeface="Arial"/>
              <a:cs typeface="Arial"/>
              <a:sym typeface="Arial"/>
            </a:endParaRPr>
          </a:p>
        </p:txBody>
      </p:sp>
      <p:graphicFrame>
        <p:nvGraphicFramePr>
          <p:cNvPr id="123" name="Google Shape;123;p4"/>
          <p:cNvGraphicFramePr/>
          <p:nvPr>
            <p:extLst>
              <p:ext uri="{D42A27DB-BD31-4B8C-83A1-F6EECF244321}">
                <p14:modId xmlns:p14="http://schemas.microsoft.com/office/powerpoint/2010/main" val="2065225313"/>
              </p:ext>
            </p:extLst>
          </p:nvPr>
        </p:nvGraphicFramePr>
        <p:xfrm>
          <a:off x="395110" y="926582"/>
          <a:ext cx="5097000" cy="2623783"/>
        </p:xfrm>
        <a:graphic>
          <a:graphicData uri="http://schemas.openxmlformats.org/drawingml/2006/table">
            <a:tbl>
              <a:tblPr firstRow="1" bandRow="1">
                <a:noFill/>
                <a:tableStyleId>{D8D00644-5532-4D58-8587-8BE65876F2C2}</a:tableStyleId>
              </a:tblPr>
              <a:tblGrid>
                <a:gridCol w="1475972">
                  <a:extLst>
                    <a:ext uri="{9D8B030D-6E8A-4147-A177-3AD203B41FA5}">
                      <a16:colId xmlns:a16="http://schemas.microsoft.com/office/drawing/2014/main" val="20000"/>
                    </a:ext>
                  </a:extLst>
                </a:gridCol>
                <a:gridCol w="1598601">
                  <a:extLst>
                    <a:ext uri="{9D8B030D-6E8A-4147-A177-3AD203B41FA5}">
                      <a16:colId xmlns:a16="http://schemas.microsoft.com/office/drawing/2014/main" val="20001"/>
                    </a:ext>
                  </a:extLst>
                </a:gridCol>
                <a:gridCol w="933577">
                  <a:extLst>
                    <a:ext uri="{9D8B030D-6E8A-4147-A177-3AD203B41FA5}">
                      <a16:colId xmlns:a16="http://schemas.microsoft.com/office/drawing/2014/main" val="20002"/>
                    </a:ext>
                  </a:extLst>
                </a:gridCol>
                <a:gridCol w="1088850">
                  <a:extLst>
                    <a:ext uri="{9D8B030D-6E8A-4147-A177-3AD203B41FA5}">
                      <a16:colId xmlns:a16="http://schemas.microsoft.com/office/drawing/2014/main" val="20003"/>
                    </a:ext>
                  </a:extLst>
                </a:gridCol>
              </a:tblGrid>
              <a:tr h="501475">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Practicum </a:t>
                      </a: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D8E2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Activity </a:t>
                      </a: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D8E2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Individual  </a:t>
                      </a: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D8E2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t>Team </a:t>
                      </a:r>
                      <a:endParaRPr sz="1400" u="none" strike="noStrike" cap="none"/>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dk1"/>
                      </a:solidFill>
                      <a:prstDash val="solid"/>
                      <a:round/>
                      <a:headEnd type="none" w="sm" len="sm"/>
                      <a:tailEnd type="none" w="sm" len="sm"/>
                    </a:lnB>
                    <a:solidFill>
                      <a:srgbClr val="D8E2F3"/>
                    </a:solidFill>
                  </a:tcPr>
                </a:tc>
                <a:extLst>
                  <a:ext uri="{0D108BD9-81ED-4DB2-BD59-A6C34878D82A}">
                    <a16:rowId xmlns:a16="http://schemas.microsoft.com/office/drawing/2014/main" val="10000"/>
                  </a:ext>
                </a:extLst>
              </a:tr>
              <a:tr h="272823">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General Knowledge </a:t>
                      </a:r>
                      <a:endParaRPr sz="1400" u="none" strike="noStrike" cap="none"/>
                    </a:p>
                  </a:txBody>
                  <a:tcPr marL="91450" marR="91450" marT="45725" marB="45725">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Written Exam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150</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600</a:t>
                      </a:r>
                      <a:endParaRPr sz="1400" u="none" strike="noStrike" cap="none"/>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72823">
                <a:tc>
                  <a:txBody>
                    <a:bodyPr/>
                    <a:lstStyle/>
                    <a:p>
                      <a:pPr marL="0" marR="0" lvl="0" indent="0" algn="l" rtl="0">
                        <a:lnSpc>
                          <a:spcPct val="100000"/>
                        </a:lnSpc>
                        <a:spcBef>
                          <a:spcPts val="0"/>
                        </a:spcBef>
                        <a:spcAft>
                          <a:spcPts val="0"/>
                        </a:spcAft>
                        <a:buClr>
                          <a:srgbClr val="000000"/>
                        </a:buClr>
                        <a:buSzPts val="1000"/>
                        <a:buFont typeface="Arial"/>
                        <a:buNone/>
                      </a:pPr>
                      <a:r>
                        <a:rPr lang="en-US" sz="1000"/>
                        <a:t>Identification</a:t>
                      </a:r>
                      <a:endParaRPr sz="1400" u="none" strike="noStrike" cap="none"/>
                    </a:p>
                  </a:txBody>
                  <a:tcPr marL="91450" marR="91450" marT="45725" marB="45725">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Evaluation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1</a:t>
                      </a:r>
                      <a:r>
                        <a:rPr lang="en-US" sz="1000"/>
                        <a:t>50</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a:t>600</a:t>
                      </a:r>
                      <a:endParaRPr sz="1400" u="none" strike="noStrike" cap="none"/>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34613">
                <a:tc>
                  <a:txBody>
                    <a:bodyPr/>
                    <a:lstStyle/>
                    <a:p>
                      <a:pPr marL="0" marR="0" lvl="0" indent="0" algn="l" rtl="0">
                        <a:lnSpc>
                          <a:spcPct val="100000"/>
                        </a:lnSpc>
                        <a:spcBef>
                          <a:spcPts val="0"/>
                        </a:spcBef>
                        <a:spcAft>
                          <a:spcPts val="0"/>
                        </a:spcAft>
                        <a:buClr>
                          <a:srgbClr val="000000"/>
                        </a:buClr>
                        <a:buSzPts val="1000"/>
                        <a:buFont typeface="Arial"/>
                        <a:buNone/>
                      </a:pPr>
                      <a:r>
                        <a:rPr lang="en-US" sz="1000"/>
                        <a:t>Landscape Estimating</a:t>
                      </a:r>
                      <a:endParaRPr sz="1400" u="none" strike="noStrike" cap="none"/>
                    </a:p>
                  </a:txBody>
                  <a:tcPr marL="91450" marR="91450" marT="45725" marB="45725">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Evaluation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a:t>100</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a:t>400</a:t>
                      </a:r>
                      <a:endParaRPr sz="1400" u="none" strike="noStrike" cap="none"/>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34613">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Propagating Nursery Stock</a:t>
                      </a:r>
                      <a:endParaRPr sz="1000" u="none" strike="noStrike" cap="none" dirty="0"/>
                    </a:p>
                  </a:txBody>
                  <a:tcPr marL="91450" marR="91450" marT="45725" marB="45725">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Evaluation</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50</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200</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596898123"/>
                  </a:ext>
                </a:extLst>
              </a:tr>
              <a:tr h="434613">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Planting Nursery Stock</a:t>
                      </a:r>
                      <a:endParaRPr sz="1000" u="none" strike="noStrike" cap="none" dirty="0"/>
                    </a:p>
                  </a:txBody>
                  <a:tcPr marL="91450" marR="91450" marT="45725" marB="45725">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Evaluation</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50</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200</a:t>
                      </a:r>
                      <a:endParaRPr sz="1000" u="none" strike="noStrike" cap="none" dirty="0"/>
                    </a:p>
                  </a:txBody>
                  <a:tcPr marL="91450" marR="91450" marT="45725" marB="45725">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3060087542"/>
                  </a:ext>
                </a:extLst>
              </a:tr>
              <a:tr h="272823">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TOTAL </a:t>
                      </a:r>
                      <a:endParaRPr sz="1400" u="none" strike="noStrike" cap="none" dirty="0"/>
                    </a:p>
                  </a:txBody>
                  <a:tcPr marL="91450" marR="91450" marT="45725" marB="45725">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endParaRPr sz="10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u="none" strike="noStrike" cap="none" dirty="0"/>
                        <a:t>500</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000" dirty="0"/>
                        <a:t>2000</a:t>
                      </a:r>
                      <a:endParaRPr sz="1400" u="none" strike="noStrike" cap="none" dirty="0"/>
                    </a:p>
                  </a:txBody>
                  <a:tcPr marL="91450" marR="91450" marT="45725" marB="45725">
                    <a:lnL w="12700" cap="flat" cmpd="sng">
                      <a:solidFill>
                        <a:schemeClr val="dk1"/>
                      </a:solidFill>
                      <a:prstDash val="solid"/>
                      <a:round/>
                      <a:headEnd type="none" w="sm" len="sm"/>
                      <a:tailEnd type="none" w="sm" len="sm"/>
                    </a:lnL>
                    <a:lnT w="12700" cap="flat" cmpd="sng">
                      <a:solidFill>
                        <a:schemeClr val="dk1"/>
                      </a:solidFill>
                      <a:prstDash val="solid"/>
                      <a:round/>
                      <a:headEnd type="none" w="sm" len="sm"/>
                      <a:tailEnd type="none" w="sm" len="sm"/>
                    </a:lnT>
                    <a:solidFill>
                      <a:schemeClr val="lt2"/>
                    </a:solidFill>
                  </a:tcPr>
                </a:tc>
                <a:extLst>
                  <a:ext uri="{0D108BD9-81ED-4DB2-BD59-A6C34878D82A}">
                    <a16:rowId xmlns:a16="http://schemas.microsoft.com/office/drawing/2014/main" val="10005"/>
                  </a:ext>
                </a:extLst>
              </a:tr>
            </a:tbl>
          </a:graphicData>
        </a:graphic>
      </p:graphicFrame>
      <p:pic>
        <p:nvPicPr>
          <p:cNvPr id="124" name="Google Shape;124;p4"/>
          <p:cNvPicPr preferRelativeResize="0"/>
          <p:nvPr/>
        </p:nvPicPr>
        <p:blipFill rotWithShape="1">
          <a:blip r:embed="rId3">
            <a:alphaModFix/>
          </a:blip>
          <a:srcRect/>
          <a:stretch/>
        </p:blipFill>
        <p:spPr>
          <a:xfrm>
            <a:off x="5947601" y="77941"/>
            <a:ext cx="835408" cy="29233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155b1a6769d_0_10"/>
          <p:cNvSpPr txBox="1"/>
          <p:nvPr/>
        </p:nvSpPr>
        <p:spPr>
          <a:xfrm>
            <a:off x="552450" y="828675"/>
            <a:ext cx="5705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912</Words>
  <Application>Microsoft Office PowerPoint</Application>
  <PresentationFormat>On-screen Show (4:3)</PresentationFormat>
  <Paragraphs>145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Baghdad</vt:lpstr>
      <vt:lpstr>Calibri</vt:lpstr>
      <vt:lpstr>Noto Sans Symbols</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martinkayla14@gmail.com</dc:creator>
  <cp:lastModifiedBy>Elizabeth McConnell</cp:lastModifiedBy>
  <cp:revision>1</cp:revision>
  <dcterms:created xsi:type="dcterms:W3CDTF">2022-01-08T19:24:08Z</dcterms:created>
  <dcterms:modified xsi:type="dcterms:W3CDTF">2023-08-31T17:22:02Z</dcterms:modified>
</cp:coreProperties>
</file>